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8" r:id="rId3"/>
    <p:sldId id="307" r:id="rId4"/>
    <p:sldId id="267" r:id="rId5"/>
    <p:sldId id="259" r:id="rId6"/>
    <p:sldId id="260" r:id="rId7"/>
    <p:sldId id="288" r:id="rId8"/>
    <p:sldId id="289" r:id="rId9"/>
    <p:sldId id="291" r:id="rId10"/>
    <p:sldId id="292" r:id="rId11"/>
    <p:sldId id="293" r:id="rId12"/>
    <p:sldId id="294" r:id="rId13"/>
    <p:sldId id="304" r:id="rId14"/>
    <p:sldId id="295" r:id="rId15"/>
    <p:sldId id="305" r:id="rId16"/>
    <p:sldId id="296" r:id="rId17"/>
    <p:sldId id="300" r:id="rId18"/>
    <p:sldId id="297" r:id="rId19"/>
    <p:sldId id="298" r:id="rId20"/>
    <p:sldId id="301" r:id="rId21"/>
    <p:sldId id="299" r:id="rId22"/>
    <p:sldId id="302" r:id="rId23"/>
    <p:sldId id="303" r:id="rId24"/>
    <p:sldId id="306" r:id="rId25"/>
  </p:sldIdLst>
  <p:sldSz cx="9144000" cy="6858000" type="screen4x3"/>
  <p:notesSz cx="7102475" cy="102330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mes Hicks" initials="JH" lastIdx="1" clrIdx="0">
    <p:extLst>
      <p:ext uri="{19B8F6BF-5375-455C-9EA6-DF929625EA0E}">
        <p15:presenceInfo xmlns:p15="http://schemas.microsoft.com/office/powerpoint/2012/main" userId="56833764bea35bc9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6086" autoAdjust="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0" d="100"/>
          <a:sy n="70" d="100"/>
        </p:scale>
        <p:origin x="3348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75382C2-ADEF-75D5-FC04-CCF64375E31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56F636-02D7-383D-3097-1AA5E806523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7/9/2023 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01A4D71-0F92-08AD-1223-DAA6D70B74A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19090E-95D3-9523-8ECD-15F93C01B6D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036C3985-C124-496A-9F55-A98BE45539E8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14549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3" y="0"/>
            <a:ext cx="3077739" cy="513429"/>
          </a:xfrm>
          <a:prstGeom prst="rect">
            <a:avLst/>
          </a:prstGeom>
        </p:spPr>
        <p:txBody>
          <a:bodyPr vert="horz" lIns="99051" tIns="49526" rIns="99051" bIns="49526" rtlCol="0"/>
          <a:lstStyle>
            <a:lvl1pPr algn="r">
              <a:defRPr sz="1300"/>
            </a:lvl1pPr>
          </a:lstStyle>
          <a:p>
            <a:r>
              <a:rPr lang="en-US"/>
              <a:t>7/9/2023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51" tIns="49526" rIns="99051" bIns="495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3"/>
            <a:ext cx="5681980" cy="4029253"/>
          </a:xfrm>
          <a:prstGeom prst="rect">
            <a:avLst/>
          </a:prstGeom>
        </p:spPr>
        <p:txBody>
          <a:bodyPr vert="horz" lIns="99051" tIns="49526" rIns="99051" bIns="4952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l">
              <a:defRPr sz="13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3" y="9719599"/>
            <a:ext cx="3077739" cy="513428"/>
          </a:xfrm>
          <a:prstGeom prst="rect">
            <a:avLst/>
          </a:prstGeom>
        </p:spPr>
        <p:txBody>
          <a:bodyPr vert="horz" lIns="99051" tIns="49526" rIns="99051" bIns="49526" rtlCol="0" anchor="b"/>
          <a:lstStyle>
            <a:lvl1pPr algn="r">
              <a:defRPr sz="1300"/>
            </a:lvl1pPr>
          </a:lstStyle>
          <a:p>
            <a:fld id="{59269F49-4B4D-476A-A7A3-E43AB972C6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909778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020" y="1769541"/>
            <a:ext cx="7080026" cy="1828801"/>
          </a:xfrm>
        </p:spPr>
        <p:txBody>
          <a:bodyPr anchor="b">
            <a:normAutofit/>
          </a:bodyPr>
          <a:lstStyle>
            <a:lvl1pPr algn="ct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1049867"/>
          </a:xfrm>
        </p:spPr>
        <p:txBody>
          <a:bodyPr anchor="t"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446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late-V2-SD-pano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995" y="540085"/>
            <a:ext cx="7656010" cy="383437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4" y="4565255"/>
            <a:ext cx="7766495" cy="543472"/>
          </a:xfrm>
        </p:spPr>
        <p:txBody>
          <a:bodyPr anchor="b">
            <a:normAutofit/>
          </a:bodyPr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26217" y="695010"/>
            <a:ext cx="7285600" cy="3525671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65322" cy="682472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363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8437"/>
            <a:ext cx="7765322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295180"/>
            <a:ext cx="7765322" cy="150182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00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3"/>
            <a:ext cx="6564224" cy="532749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304353"/>
            <a:ext cx="7765322" cy="148949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27459" y="873912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28359" y="2933245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441072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2126943"/>
            <a:ext cx="7765322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9" y="4650556"/>
            <a:ext cx="776414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0887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5033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76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4929" y="1885950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4929" y="2571750"/>
            <a:ext cx="2475738" cy="321945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0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239" y="1826045"/>
            <a:ext cx="2529046" cy="1833558"/>
          </a:xfrm>
          <a:prstGeom prst="rect">
            <a:avLst/>
          </a:prstGeom>
        </p:spPr>
      </p:pic>
      <p:pic>
        <p:nvPicPr>
          <p:cNvPr id="28" name="Picture 27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3813" y="1826045"/>
            <a:ext cx="2529046" cy="1833558"/>
          </a:xfrm>
          <a:prstGeom prst="rect">
            <a:avLst/>
          </a:prstGeom>
        </p:spPr>
      </p:pic>
      <p:pic>
        <p:nvPicPr>
          <p:cNvPr id="29" name="Picture 28" descr="Slate-V2-SD-3col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1715" y="1826045"/>
            <a:ext cx="2529046" cy="1833558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6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63577" y="1938918"/>
            <a:ext cx="2319276" cy="160295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6" y="4480369"/>
            <a:ext cx="2475738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91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09307" y="1939094"/>
            <a:ext cx="2319276" cy="160816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75" y="4480368"/>
            <a:ext cx="2476753" cy="1310833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5023" y="3904106"/>
            <a:ext cx="2475738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56774" y="1934432"/>
            <a:ext cx="2319276" cy="1607294"/>
          </a:xfrm>
          <a:prstGeom prst="roundRect">
            <a:avLst>
              <a:gd name="adj" fmla="val 1858"/>
            </a:avLst>
          </a:prstGeo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4929" y="4480366"/>
            <a:ext cx="2475738" cy="131083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941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288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7302" y="609600"/>
            <a:ext cx="1713365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7" y="609600"/>
            <a:ext cx="5937654" cy="5181601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506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895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1" y="1761068"/>
            <a:ext cx="7192913" cy="1828813"/>
          </a:xfrm>
        </p:spPr>
        <p:txBody>
          <a:bodyPr anchor="b"/>
          <a:lstStyle>
            <a:lvl1pPr algn="ct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1551" y="3589879"/>
            <a:ext cx="7192913" cy="1507054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41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7" y="1732449"/>
            <a:ext cx="3795373" cy="4058750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2169" y="1732450"/>
            <a:ext cx="3798499" cy="4058751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25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45" y="1770323"/>
            <a:ext cx="3787423" cy="4112953"/>
          </a:xfrm>
          <a:prstGeom prst="rect">
            <a:avLst/>
          </a:prstGeom>
        </p:spPr>
      </p:pic>
      <p:pic>
        <p:nvPicPr>
          <p:cNvPr id="14" name="Picture 13" descr="Slate-V2-SD-comp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3245" y="1770323"/>
            <a:ext cx="3787423" cy="41129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4404" y="1835254"/>
            <a:ext cx="3657258" cy="54488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404" y="2380138"/>
            <a:ext cx="365725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1225" y="1835255"/>
            <a:ext cx="3671498" cy="544883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1225" y="2380138"/>
            <a:ext cx="3671498" cy="3411063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6384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60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73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0"/>
            <a:ext cx="2780167" cy="182191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609600"/>
            <a:ext cx="4808943" cy="51816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1518"/>
            <a:ext cx="2780167" cy="3359681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317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ate-V2-SD-vertPhotoInse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987" y="609923"/>
            <a:ext cx="3428146" cy="52054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923"/>
            <a:ext cx="3924676" cy="1829338"/>
          </a:xfrm>
        </p:spPr>
        <p:txBody>
          <a:bodyPr anchor="b">
            <a:noAutofit/>
          </a:bodyPr>
          <a:lstStyle>
            <a:lvl1pPr algn="ctr"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976728" y="743989"/>
            <a:ext cx="3165375" cy="4912822"/>
          </a:xfrm>
          <a:effectLst>
            <a:outerShdw blurRad="38100" dist="25400" dir="4440000">
              <a:srgbClr val="000000">
                <a:alpha val="36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2439261"/>
            <a:ext cx="3924676" cy="337613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547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6" y="609600"/>
            <a:ext cx="7765322" cy="970450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1732450"/>
            <a:ext cx="7765322" cy="4058751"/>
          </a:xfrm>
          <a:prstGeom prst="rect">
            <a:avLst/>
          </a:prstGeom>
          <a:effectLst>
            <a:outerShdw blurRad="25400" dir="17880000">
              <a:srgbClr val="000000">
                <a:alpha val="46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97C8FA1F-7A76-4797-85A0-DBC632F93B2B}" type="datetimeFigureOut">
              <a:rPr lang="en-US" smtClean="0"/>
              <a:t>7/8/2023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7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95000"/>
                  </a:schemeClr>
                </a:solidFill>
                <a:effectLst>
                  <a:outerShdw blurRad="50800" dist="38100" dir="2700000" algn="tl" rotWithShape="0">
                    <a:schemeClr val="bg1">
                      <a:alpha val="43000"/>
                    </a:schemeClr>
                  </a:outerShdw>
                </a:effectLst>
              </a:defRPr>
            </a:lvl1pPr>
          </a:lstStyle>
          <a:p>
            <a:fld id="{CE27C569-A168-47AD-B3E3-1A44DCA84F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84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20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1pPr>
      <a:lvl2pPr marL="72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8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2pPr>
      <a:lvl3pPr marL="102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6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3pPr>
      <a:lvl4pPr marL="1386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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4pPr>
      <a:lvl5pPr marL="1674000" indent="-2160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5pPr>
      <a:lvl6pPr marL="20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6pPr>
      <a:lvl7pPr marL="240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7pPr>
      <a:lvl8pPr marL="278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8pPr>
      <a:lvl9pPr marL="310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SzPct val="70000"/>
        <a:buFont typeface="Wingdings 2" charset="2"/>
        <a:buChar char=""/>
        <a:defRPr sz="1400" kern="1200">
          <a:ln>
            <a:solidFill>
              <a:schemeClr val="bg1">
                <a:lumMod val="75000"/>
                <a:lumOff val="25000"/>
                <a:alpha val="10000"/>
              </a:schemeClr>
            </a:solidFill>
          </a:ln>
          <a:solidFill>
            <a:schemeClr val="tx2"/>
          </a:solidFill>
          <a:effectLst>
            <a:outerShdw blurRad="9525" dist="25400" dir="14640000" algn="tl" rotWithShape="0">
              <a:schemeClr val="bg1">
                <a:alpha val="3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7AA4C-774E-F8FF-FBAA-180DB5F25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8020" y="931665"/>
            <a:ext cx="7080026" cy="923330"/>
          </a:xfrm>
        </p:spPr>
        <p:txBody>
          <a:bodyPr>
            <a:sp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</a:rPr>
              <a:t>The Sins of Gehazi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8F3306-E205-00EE-080E-6D8B678F8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28020" y="3598339"/>
            <a:ext cx="7080026" cy="707886"/>
          </a:xfr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2 </a:t>
            </a:r>
            <a:r>
              <a:rPr lang="en-US" sz="4000" b="1" dirty="0">
                <a:solidFill>
                  <a:srgbClr val="FFFF00"/>
                </a:solidFill>
              </a:rPr>
              <a:t>Kings</a:t>
            </a:r>
            <a:r>
              <a:rPr lang="en-US" sz="2400" b="1" dirty="0">
                <a:solidFill>
                  <a:srgbClr val="FFFF00"/>
                </a:solidFill>
              </a:rPr>
              <a:t> 5:20-27</a:t>
            </a:r>
          </a:p>
        </p:txBody>
      </p:sp>
    </p:spTree>
    <p:extLst>
      <p:ext uri="{BB962C8B-B14F-4D97-AF65-F5344CB8AC3E}">
        <p14:creationId xmlns:p14="http://schemas.microsoft.com/office/powerpoint/2010/main" val="19554143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Backstory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967514"/>
          </a:xfrm>
          <a:effectLst/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2 Kings 5:20-27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Gehazi enters in and stands before Elisha (verse 25)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Elisha exposes his sins (verse 26)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Gehazi became a leper (verse 27)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In this backdrop, Gehazi committed egregious sins. There are lessons to learn from him</a:t>
            </a:r>
          </a:p>
        </p:txBody>
      </p:sp>
    </p:spTree>
    <p:extLst>
      <p:ext uri="{BB962C8B-B14F-4D97-AF65-F5344CB8AC3E}">
        <p14:creationId xmlns:p14="http://schemas.microsoft.com/office/powerpoint/2010/main" val="956654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Sins of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167295"/>
          </a:xfrm>
          <a:effectLst/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2 Kings 5:20-27</a:t>
            </a:r>
          </a:p>
          <a:p>
            <a:r>
              <a:rPr lang="en-US" sz="3600" dirty="0">
                <a:solidFill>
                  <a:schemeClr val="tx1"/>
                </a:solidFill>
              </a:rPr>
              <a:t>Disregarded his master’s judgment (verse 20)</a:t>
            </a:r>
          </a:p>
          <a:p>
            <a:r>
              <a:rPr lang="en-US" sz="3600" dirty="0">
                <a:solidFill>
                  <a:schemeClr val="tx1"/>
                </a:solidFill>
              </a:rPr>
              <a:t>Stepped out of place (verse 20)</a:t>
            </a:r>
          </a:p>
          <a:p>
            <a:r>
              <a:rPr lang="en-US" sz="3600" dirty="0">
                <a:solidFill>
                  <a:schemeClr val="tx1"/>
                </a:solidFill>
              </a:rPr>
              <a:t>Greedy (verses 20, 23)</a:t>
            </a:r>
          </a:p>
          <a:p>
            <a:r>
              <a:rPr lang="en-US" sz="3600" dirty="0">
                <a:solidFill>
                  <a:schemeClr val="tx1"/>
                </a:solidFill>
              </a:rPr>
              <a:t>Lies (verses 21-22, 25)</a:t>
            </a:r>
          </a:p>
        </p:txBody>
      </p:sp>
    </p:spTree>
    <p:extLst>
      <p:ext uri="{BB962C8B-B14F-4D97-AF65-F5344CB8AC3E}">
        <p14:creationId xmlns:p14="http://schemas.microsoft.com/office/powerpoint/2010/main" val="370006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899803"/>
          </a:xfrm>
          <a:effectLst/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Disregarding sound judgment is not wise</a:t>
            </a:r>
          </a:p>
          <a:p>
            <a:r>
              <a:rPr lang="en-US" sz="3600" dirty="0">
                <a:solidFill>
                  <a:schemeClr val="tx1"/>
                </a:solidFill>
              </a:rPr>
              <a:t>“As Jehovah liveth, I will run after him, and take somewhat of him.” (verse 20)</a:t>
            </a:r>
          </a:p>
          <a:p>
            <a:r>
              <a:rPr lang="en-US" sz="3600" dirty="0">
                <a:solidFill>
                  <a:schemeClr val="tx1"/>
                </a:solidFill>
              </a:rPr>
              <a:t>Gehazi thought he knew better than Elisha, a man appointed by God as a prophet</a:t>
            </a:r>
          </a:p>
        </p:txBody>
      </p:sp>
    </p:spTree>
    <p:extLst>
      <p:ext uri="{BB962C8B-B14F-4D97-AF65-F5344CB8AC3E}">
        <p14:creationId xmlns:p14="http://schemas.microsoft.com/office/powerpoint/2010/main" val="3483158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66" y="1732450"/>
            <a:ext cx="8955464" cy="5078313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Disregarding sound judgment is not wise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Peter disregarded God’s judgment; clear New Testament truth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Acts 10:28</a:t>
            </a:r>
            <a:r>
              <a:rPr lang="en-US" sz="3600" dirty="0">
                <a:solidFill>
                  <a:schemeClr val="tx1"/>
                </a:solidFill>
              </a:rPr>
              <a:t>, “And he said unto them, Ye yourselves know how it is an unlawful thing for a man that is a Jew to join himself or come unto one of another nation; and yet unto me hath God showed that </a:t>
            </a:r>
            <a:r>
              <a:rPr lang="en-US" sz="3600" u="sng" dirty="0">
                <a:solidFill>
                  <a:schemeClr val="tx1"/>
                </a:solidFill>
              </a:rPr>
              <a:t>I should not call any man common or unclean</a:t>
            </a:r>
            <a:r>
              <a:rPr lang="en-US" sz="3600" dirty="0">
                <a:solidFill>
                  <a:schemeClr val="tx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3200307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695" y="1638180"/>
            <a:ext cx="8880049" cy="5170646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rgbClr val="FFFF00"/>
                </a:solidFill>
              </a:rPr>
              <a:t>Disregarding sound judgment is not wise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rgbClr val="FFFF00"/>
                </a:solidFill>
              </a:rPr>
              <a:t>Galatians 2:11-13</a:t>
            </a:r>
            <a:r>
              <a:rPr lang="en-US" sz="3000" dirty="0">
                <a:solidFill>
                  <a:schemeClr val="tx1"/>
                </a:solidFill>
              </a:rPr>
              <a:t>, “But when Cephas came to Antioch, I resisted him to the face, because he stood condemned. For before that certain came from James, he ate with the Gentiles; but when they came, he drew back and separated himself, fearing them that were of the circumcision. And the rest of the Jews dissembled likewise with him; insomuch that even Barnabas was carried away with their dissimulation.”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How ironic that Peter did this!</a:t>
            </a:r>
          </a:p>
        </p:txBody>
      </p:sp>
    </p:spTree>
    <p:extLst>
      <p:ext uri="{BB962C8B-B14F-4D97-AF65-F5344CB8AC3E}">
        <p14:creationId xmlns:p14="http://schemas.microsoft.com/office/powerpoint/2010/main" val="67184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829" y="1732450"/>
            <a:ext cx="8823489" cy="5087547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Disregarding sound judgment is not wise</a:t>
            </a:r>
          </a:p>
          <a:p>
            <a:r>
              <a:rPr lang="en-US" sz="3600" dirty="0">
                <a:solidFill>
                  <a:schemeClr val="tx1"/>
                </a:solidFill>
              </a:rPr>
              <a:t>Peter’s actions caused him to stand condemned (</a:t>
            </a:r>
            <a:r>
              <a:rPr lang="en-US" sz="3600" dirty="0">
                <a:solidFill>
                  <a:srgbClr val="FFFF00"/>
                </a:solidFill>
              </a:rPr>
              <a:t>Galatians 2:11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  <a:p>
            <a:r>
              <a:rPr lang="en-US" sz="3600" dirty="0">
                <a:solidFill>
                  <a:schemeClr val="tx1"/>
                </a:solidFill>
              </a:rPr>
              <a:t>He was confronted by Paul!</a:t>
            </a:r>
          </a:p>
          <a:p>
            <a:r>
              <a:rPr lang="en-US" sz="3600" dirty="0">
                <a:solidFill>
                  <a:schemeClr val="tx1"/>
                </a:solidFill>
              </a:rPr>
              <a:t>We need to pay attention to God’s wisdom and judgment (</a:t>
            </a:r>
            <a:r>
              <a:rPr lang="en-US" sz="3600" dirty="0">
                <a:solidFill>
                  <a:srgbClr val="FFFF00"/>
                </a:solidFill>
              </a:rPr>
              <a:t>Ephesians 5:17</a:t>
            </a:r>
            <a:r>
              <a:rPr lang="en-US" sz="3600" dirty="0">
                <a:solidFill>
                  <a:schemeClr val="tx1"/>
                </a:solidFill>
              </a:rPr>
              <a:t>) “Wherefore be ye not foolish, but understand what the will of the Lord is.”</a:t>
            </a:r>
          </a:p>
        </p:txBody>
      </p:sp>
    </p:spTree>
    <p:extLst>
      <p:ext uri="{BB962C8B-B14F-4D97-AF65-F5344CB8AC3E}">
        <p14:creationId xmlns:p14="http://schemas.microsoft.com/office/powerpoint/2010/main" val="29735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1732450"/>
            <a:ext cx="8738648" cy="5078313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Stepping out of place is not a good idea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Gehazi stepped out of place pursuing Naaman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Peter stepped out of place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Matthew 17:4</a:t>
            </a:r>
            <a:r>
              <a:rPr lang="en-US" sz="3600" dirty="0">
                <a:solidFill>
                  <a:schemeClr val="tx1"/>
                </a:solidFill>
              </a:rPr>
              <a:t>, “And Peter answered and said unto Jesus, Lord it is good for us to be here: if thou wilt, I will make here three tabernacles; one for thee, and one for Moses, and one for Elijah.”</a:t>
            </a:r>
          </a:p>
        </p:txBody>
      </p:sp>
    </p:spTree>
    <p:extLst>
      <p:ext uri="{BB962C8B-B14F-4D97-AF65-F5344CB8AC3E}">
        <p14:creationId xmlns:p14="http://schemas.microsoft.com/office/powerpoint/2010/main" val="4233919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345" y="1732450"/>
            <a:ext cx="8205571" cy="4899803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Stepping out of place is not a good idea</a:t>
            </a:r>
          </a:p>
          <a:p>
            <a:r>
              <a:rPr lang="en-US" sz="3600" dirty="0">
                <a:solidFill>
                  <a:schemeClr val="tx1"/>
                </a:solidFill>
              </a:rPr>
              <a:t>Peter was rebuked by the Father!</a:t>
            </a:r>
          </a:p>
          <a:p>
            <a:r>
              <a:rPr lang="en-US" sz="3600" dirty="0">
                <a:solidFill>
                  <a:srgbClr val="FFFF00"/>
                </a:solidFill>
              </a:rPr>
              <a:t>Matthew 17:5</a:t>
            </a:r>
            <a:r>
              <a:rPr lang="en-US" sz="3600" dirty="0">
                <a:solidFill>
                  <a:schemeClr val="tx1"/>
                </a:solidFill>
              </a:rPr>
              <a:t>, “While he was yet speaking, behold, a bright cloud overshadowed them: and behold, a voice out of the cloud, saying, This is my beloved Son, in whom I am well pleased; hear ye him.”</a:t>
            </a:r>
          </a:p>
        </p:txBody>
      </p:sp>
    </p:spTree>
    <p:extLst>
      <p:ext uri="{BB962C8B-B14F-4D97-AF65-F5344CB8AC3E}">
        <p14:creationId xmlns:p14="http://schemas.microsoft.com/office/powerpoint/2010/main" val="667714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6" y="1732450"/>
            <a:ext cx="8795208" cy="5078313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Greed will destroy you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Gehazi wanted what Elisha rejected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“As Jehovah liveth, I will run after him, and take somewhat of him.” (verse 20)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Proverbs 15:27</a:t>
            </a:r>
            <a:r>
              <a:rPr lang="en-US" sz="3600" dirty="0">
                <a:solidFill>
                  <a:schemeClr val="tx1"/>
                </a:solidFill>
              </a:rPr>
              <a:t>, “He that is greedy of gain troubleth his own house.”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Proverbs 28:25</a:t>
            </a:r>
            <a:r>
              <a:rPr lang="en-US" sz="3600" dirty="0">
                <a:solidFill>
                  <a:schemeClr val="tx1"/>
                </a:solidFill>
              </a:rPr>
              <a:t>, “He that is of a greedy spirit stirreth up strife; but he that putteth his trust in Jehovah shall be made fat.”</a:t>
            </a:r>
          </a:p>
        </p:txBody>
      </p:sp>
    </p:spTree>
    <p:extLst>
      <p:ext uri="{BB962C8B-B14F-4D97-AF65-F5344CB8AC3E}">
        <p14:creationId xmlns:p14="http://schemas.microsoft.com/office/powerpoint/2010/main" val="2903752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109" y="1732450"/>
            <a:ext cx="8795209" cy="4995214"/>
          </a:xfrm>
          <a:effectLst/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FF00"/>
                </a:solidFill>
              </a:rPr>
              <a:t>Greed will destroy you</a:t>
            </a:r>
          </a:p>
          <a:p>
            <a:r>
              <a:rPr lang="en-US" sz="2800" dirty="0">
                <a:solidFill>
                  <a:srgbClr val="FFFF00"/>
                </a:solidFill>
              </a:rPr>
              <a:t>1 Timothy 6:6-10</a:t>
            </a:r>
            <a:r>
              <a:rPr lang="en-US" sz="2800" dirty="0">
                <a:solidFill>
                  <a:schemeClr val="tx1"/>
                </a:solidFill>
              </a:rPr>
              <a:t>, “But godliness with contentment is great gain: for we brought nothing into the world, for neither can we carry anything out; but having food and covering we shall be therewith content. But they that are minded to be rich fall into a temptation and a snare and many foolish and hurtful lusts, such as drown men in destruction and perdition. </a:t>
            </a:r>
            <a:r>
              <a:rPr lang="en-US" sz="2800" u="sng" dirty="0">
                <a:solidFill>
                  <a:schemeClr val="tx1"/>
                </a:solidFill>
              </a:rPr>
              <a:t>For the love money is a root of all kinds of evil</a:t>
            </a:r>
            <a:r>
              <a:rPr lang="en-US" sz="2800" dirty="0">
                <a:solidFill>
                  <a:schemeClr val="tx1"/>
                </a:solidFill>
              </a:rPr>
              <a:t>: which some reaching after have been led astray from the faith, and have pierced themselves through with many sorrows.”</a:t>
            </a:r>
          </a:p>
        </p:txBody>
      </p:sp>
    </p:spTree>
    <p:extLst>
      <p:ext uri="{BB962C8B-B14F-4D97-AF65-F5344CB8AC3E}">
        <p14:creationId xmlns:p14="http://schemas.microsoft.com/office/powerpoint/2010/main" val="29454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3A6B-4144-0648-A5E0-8C6229565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Historical</a:t>
            </a:r>
            <a:r>
              <a:rPr lang="en-US" sz="4800" b="1" dirty="0">
                <a:solidFill>
                  <a:schemeClr val="tx1"/>
                </a:solidFill>
              </a:rPr>
              <a:t>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40466-9131-A6B8-9BFA-FB118A480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513" y="1732450"/>
            <a:ext cx="8091009" cy="3791807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The period of the divided kingdom</a:t>
            </a:r>
          </a:p>
          <a:p>
            <a:r>
              <a:rPr lang="en-US" sz="3600" dirty="0">
                <a:solidFill>
                  <a:schemeClr val="tx1"/>
                </a:solidFill>
              </a:rPr>
              <a:t>Moab rebels against Israel after Ahab’s death (</a:t>
            </a:r>
            <a:r>
              <a:rPr lang="en-US" sz="3600" dirty="0">
                <a:solidFill>
                  <a:srgbClr val="FFFF00"/>
                </a:solidFill>
              </a:rPr>
              <a:t>2 Kings 3:4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  <a:p>
            <a:r>
              <a:rPr lang="en-US" sz="3600" dirty="0">
                <a:solidFill>
                  <a:schemeClr val="tx1"/>
                </a:solidFill>
              </a:rPr>
              <a:t>Israel, Judah, and Edom join forces to battle against the Moabites and successfully defeat them (</a:t>
            </a:r>
            <a:r>
              <a:rPr lang="en-US" sz="3600" dirty="0">
                <a:solidFill>
                  <a:srgbClr val="FFFF00"/>
                </a:solidFill>
              </a:rPr>
              <a:t>2 Kings 3:7ff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26972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43" y="1732450"/>
            <a:ext cx="8748075" cy="4832092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00"/>
                </a:solidFill>
              </a:rPr>
              <a:t>Greed will cost you your soul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00"/>
                </a:solidFill>
              </a:rPr>
              <a:t>Matthew 19:21-22</a:t>
            </a:r>
            <a:r>
              <a:rPr lang="en-US" sz="2800" dirty="0">
                <a:solidFill>
                  <a:schemeClr val="tx1"/>
                </a:solidFill>
              </a:rPr>
              <a:t>, “The young man saith unto him, All these things have I observed: what lack I yet? Jesus said unto him, If thou wouldest be perfect, go, sell that which thou hast, and give to the poor, and thou shalt have treasure in heaven: and come, follow me. But when the young man heard the saying, he went away sorrowful; </a:t>
            </a:r>
            <a:r>
              <a:rPr lang="en-US" sz="2800" u="sng" dirty="0">
                <a:solidFill>
                  <a:schemeClr val="tx1"/>
                </a:solidFill>
              </a:rPr>
              <a:t>for he was one that had great possessions</a:t>
            </a:r>
            <a:r>
              <a:rPr lang="en-US" sz="2800" dirty="0">
                <a:solidFill>
                  <a:schemeClr val="tx1"/>
                </a:solidFill>
              </a:rPr>
              <a:t>. And Jesus said unto his disciples, Verily I say unto you, </a:t>
            </a:r>
            <a:r>
              <a:rPr lang="en-US" sz="2800" u="sng" dirty="0">
                <a:solidFill>
                  <a:schemeClr val="tx1"/>
                </a:solidFill>
              </a:rPr>
              <a:t>It is hard for a rich man to enter into the kingdom of heaven</a:t>
            </a:r>
            <a:r>
              <a:rPr lang="en-US" sz="2800" dirty="0">
                <a:solidFill>
                  <a:schemeClr val="tx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492206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732450"/>
            <a:ext cx="8814062" cy="4832092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FFFF00"/>
                </a:solidFill>
              </a:rPr>
              <a:t>Lies will cost you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chemeClr val="tx1"/>
                </a:solidFill>
              </a:rPr>
              <a:t>Gehazi lied to Naaman and Elisha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00"/>
                </a:solidFill>
              </a:rPr>
              <a:t>2 Kings 5:22</a:t>
            </a:r>
            <a:r>
              <a:rPr lang="en-US" sz="2800" dirty="0">
                <a:solidFill>
                  <a:schemeClr val="tx1"/>
                </a:solidFill>
              </a:rPr>
              <a:t>, “And he said, All is well. </a:t>
            </a:r>
            <a:r>
              <a:rPr lang="en-US" sz="2800" u="sng" dirty="0">
                <a:solidFill>
                  <a:schemeClr val="tx1"/>
                </a:solidFill>
              </a:rPr>
              <a:t>My master hath sent me</a:t>
            </a:r>
            <a:r>
              <a:rPr lang="en-US" sz="2800" dirty="0">
                <a:solidFill>
                  <a:schemeClr val="tx1"/>
                </a:solidFill>
              </a:rPr>
              <a:t>, saying, Behold, even now there are come to me from the hill-country of Ephraim two young men of the sons of the prophets; give them, I pray thee, a talent of silver, and two changes of raiment.”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FFFF00"/>
                </a:solidFill>
              </a:rPr>
              <a:t>2 Kings 5:25</a:t>
            </a:r>
            <a:r>
              <a:rPr lang="en-US" sz="2800" dirty="0">
                <a:solidFill>
                  <a:schemeClr val="tx1"/>
                </a:solidFill>
              </a:rPr>
              <a:t>, “But he went in, and stood before his master. And Elisha said unto him, Whence comest thou, Gehazi? And he said, </a:t>
            </a:r>
            <a:r>
              <a:rPr lang="en-US" sz="2800" u="sng" dirty="0">
                <a:solidFill>
                  <a:schemeClr val="tx1"/>
                </a:solidFill>
              </a:rPr>
              <a:t>Thy servant went no whither</a:t>
            </a:r>
            <a:r>
              <a:rPr lang="en-US" sz="2800" dirty="0">
                <a:solidFill>
                  <a:schemeClr val="tx1"/>
                </a:solidFill>
              </a:rPr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79591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732450"/>
            <a:ext cx="8917757" cy="5001369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900" dirty="0">
                <a:solidFill>
                  <a:srgbClr val="FFFF00"/>
                </a:solidFill>
              </a:rPr>
              <a:t>Lying is wrong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chemeClr val="tx1"/>
                </a:solidFill>
              </a:rPr>
              <a:t>Lying is a fundamental integrity issue. Trust is broken.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chemeClr val="tx1"/>
                </a:solidFill>
              </a:rPr>
              <a:t>Lying is sin – </a:t>
            </a:r>
            <a:r>
              <a:rPr lang="en-US" sz="2900" dirty="0">
                <a:solidFill>
                  <a:srgbClr val="FFFF00"/>
                </a:solidFill>
              </a:rPr>
              <a:t>Colossians 3:9</a:t>
            </a:r>
            <a:r>
              <a:rPr lang="en-US" sz="2900" dirty="0">
                <a:solidFill>
                  <a:schemeClr val="tx1"/>
                </a:solidFill>
              </a:rPr>
              <a:t>, “Lie not one to another, seeing you have put off the old man with his doings.”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900" dirty="0">
                <a:solidFill>
                  <a:schemeClr val="tx1"/>
                </a:solidFill>
              </a:rPr>
              <a:t>Lying will cost you your soul – </a:t>
            </a:r>
            <a:r>
              <a:rPr lang="en-US" sz="2900" dirty="0">
                <a:solidFill>
                  <a:srgbClr val="FFFF00"/>
                </a:solidFill>
              </a:rPr>
              <a:t>Revelation 21:8</a:t>
            </a:r>
            <a:r>
              <a:rPr lang="en-US" sz="2900" dirty="0">
                <a:solidFill>
                  <a:schemeClr val="tx1"/>
                </a:solidFill>
              </a:rPr>
              <a:t>, “But for the fearful, and unbelieving, and abominable, and murderers, and fornicators, and sorcerers, and idolaters, </a:t>
            </a:r>
            <a:r>
              <a:rPr lang="en-US" sz="2900" u="sng" dirty="0">
                <a:solidFill>
                  <a:schemeClr val="tx1"/>
                </a:solidFill>
              </a:rPr>
              <a:t>and all liars</a:t>
            </a:r>
            <a:r>
              <a:rPr lang="en-US" sz="2900" dirty="0">
                <a:solidFill>
                  <a:schemeClr val="tx1"/>
                </a:solidFill>
              </a:rPr>
              <a:t>, their part [shall be] in the lake that burneth with fire and brimstone; which is the second death.”</a:t>
            </a:r>
          </a:p>
        </p:txBody>
      </p:sp>
    </p:spTree>
    <p:extLst>
      <p:ext uri="{BB962C8B-B14F-4D97-AF65-F5344CB8AC3E}">
        <p14:creationId xmlns:p14="http://schemas.microsoft.com/office/powerpoint/2010/main" val="711126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Lessons from Gehazi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597" y="1732450"/>
            <a:ext cx="7885060" cy="4533549"/>
          </a:xfrm>
          <a:effectLst/>
        </p:spPr>
        <p:txBody>
          <a:bodyPr wrap="square">
            <a:spAutoFit/>
          </a:bodyPr>
          <a:lstStyle/>
          <a:p>
            <a:pPr marL="27675" indent="0">
              <a:buNone/>
            </a:pPr>
            <a:r>
              <a:rPr lang="en-US" sz="3600" dirty="0">
                <a:solidFill>
                  <a:srgbClr val="FFFF00"/>
                </a:solidFill>
              </a:rPr>
              <a:t>Lies will be discovered</a:t>
            </a:r>
          </a:p>
          <a:p>
            <a:r>
              <a:rPr lang="en-US" sz="3600" dirty="0">
                <a:solidFill>
                  <a:srgbClr val="FFFF00"/>
                </a:solidFill>
              </a:rPr>
              <a:t>Acts 5</a:t>
            </a:r>
            <a:r>
              <a:rPr lang="en-US" sz="3600" dirty="0">
                <a:solidFill>
                  <a:schemeClr val="tx1"/>
                </a:solidFill>
              </a:rPr>
              <a:t> – “Lied and died in Five” [</a:t>
            </a:r>
            <a:r>
              <a:rPr lang="en-US" sz="3600" i="1" dirty="0">
                <a:solidFill>
                  <a:schemeClr val="tx1"/>
                </a:solidFill>
              </a:rPr>
              <a:t>mg</a:t>
            </a:r>
            <a:r>
              <a:rPr lang="en-US" sz="3600" dirty="0">
                <a:solidFill>
                  <a:schemeClr val="tx1"/>
                </a:solidFill>
              </a:rPr>
              <a:t>]</a:t>
            </a:r>
          </a:p>
          <a:p>
            <a:r>
              <a:rPr lang="en-US" sz="3600" dirty="0">
                <a:solidFill>
                  <a:schemeClr val="tx1"/>
                </a:solidFill>
              </a:rPr>
              <a:t>Peter – </a:t>
            </a:r>
            <a:r>
              <a:rPr lang="en-US" sz="3600" dirty="0">
                <a:solidFill>
                  <a:srgbClr val="FFFF00"/>
                </a:solidFill>
              </a:rPr>
              <a:t>Luke 22:57</a:t>
            </a:r>
            <a:r>
              <a:rPr lang="en-US" sz="3600" dirty="0">
                <a:solidFill>
                  <a:schemeClr val="tx1"/>
                </a:solidFill>
              </a:rPr>
              <a:t>, “</a:t>
            </a:r>
            <a:r>
              <a:rPr lang="en-US" sz="3600" u="sng" dirty="0">
                <a:solidFill>
                  <a:schemeClr val="tx1"/>
                </a:solidFill>
              </a:rPr>
              <a:t>But he denied, saying, Woman, I know him not</a:t>
            </a:r>
            <a:r>
              <a:rPr lang="en-US" sz="3600" dirty="0">
                <a:solidFill>
                  <a:schemeClr val="tx1"/>
                </a:solidFill>
              </a:rPr>
              <a:t>.”</a:t>
            </a:r>
          </a:p>
          <a:p>
            <a:r>
              <a:rPr lang="en-US" sz="3600" dirty="0">
                <a:solidFill>
                  <a:srgbClr val="FFFF00"/>
                </a:solidFill>
              </a:rPr>
              <a:t>Luke 22:61</a:t>
            </a:r>
            <a:r>
              <a:rPr lang="en-US" sz="3600" dirty="0">
                <a:solidFill>
                  <a:schemeClr val="tx1"/>
                </a:solidFill>
              </a:rPr>
              <a:t>, – The Lord looked at Peter; he knew his scheme was known.</a:t>
            </a:r>
          </a:p>
        </p:txBody>
      </p:sp>
    </p:spTree>
    <p:extLst>
      <p:ext uri="{BB962C8B-B14F-4D97-AF65-F5344CB8AC3E}">
        <p14:creationId xmlns:p14="http://schemas.microsoft.com/office/powerpoint/2010/main" val="308227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Bigger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255" y="1732450"/>
            <a:ext cx="8832915" cy="5078313"/>
          </a:xfrm>
          <a:effectLst/>
        </p:spPr>
        <p:txBody>
          <a:bodyPr wrap="square">
            <a:spAutoFit/>
          </a:bodyPr>
          <a:lstStyle/>
          <a:p>
            <a:pPr marL="27675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dirty="0">
                <a:solidFill>
                  <a:srgbClr val="FFFF00"/>
                </a:solidFill>
              </a:rPr>
              <a:t>Gehazi’s Life Lesson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He had the opportunity to serve a prophet of God!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He blew it and it affected his credibility, his health, and his family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We today have a grand opportunity as children of God to serve and do many great things!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Don’t blow it!</a:t>
            </a:r>
          </a:p>
        </p:txBody>
      </p:sp>
    </p:spTree>
    <p:extLst>
      <p:ext uri="{BB962C8B-B14F-4D97-AF65-F5344CB8AC3E}">
        <p14:creationId xmlns:p14="http://schemas.microsoft.com/office/powerpoint/2010/main" val="3894682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3A6B-4144-0648-A5E0-8C6229565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Elisha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640466-9131-A6B8-9BFA-FB118A480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524" y="1732450"/>
            <a:ext cx="8213557" cy="3050066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Elisha takes the mantle of Elijah and becomes a prophet in Israel; a successor (</a:t>
            </a:r>
            <a:r>
              <a:rPr lang="en-US" sz="3600" dirty="0">
                <a:solidFill>
                  <a:srgbClr val="FFFF00"/>
                </a:solidFill>
              </a:rPr>
              <a:t>2 Kings 2:11-12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  <a:p>
            <a:r>
              <a:rPr lang="en-US" sz="3600" dirty="0">
                <a:solidFill>
                  <a:schemeClr val="tx1"/>
                </a:solidFill>
              </a:rPr>
              <a:t>Elisha is able to perform many wonders as a prophet of God</a:t>
            </a:r>
          </a:p>
        </p:txBody>
      </p:sp>
    </p:spTree>
    <p:extLst>
      <p:ext uri="{BB962C8B-B14F-4D97-AF65-F5344CB8AC3E}">
        <p14:creationId xmlns:p14="http://schemas.microsoft.com/office/powerpoint/2010/main" val="1362068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A987C-3694-F134-31A0-0D80CC783A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Gehazi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D340A7-3DEC-FB2A-DC13-2D80B5D5E4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9937" y="1732450"/>
            <a:ext cx="8512404" cy="4533549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2 Kings 4:12</a:t>
            </a:r>
            <a:r>
              <a:rPr lang="en-US" sz="3600" dirty="0">
                <a:solidFill>
                  <a:schemeClr val="tx1"/>
                </a:solidFill>
              </a:rPr>
              <a:t>, “And he said to Gehazi </a:t>
            </a:r>
            <a:r>
              <a:rPr lang="en-US" sz="3600" u="sng" dirty="0">
                <a:solidFill>
                  <a:schemeClr val="tx1"/>
                </a:solidFill>
              </a:rPr>
              <a:t>his servant</a:t>
            </a:r>
            <a:r>
              <a:rPr lang="en-US" sz="3600" dirty="0">
                <a:solidFill>
                  <a:schemeClr val="tx1"/>
                </a:solidFill>
              </a:rPr>
              <a:t>, call this Shunammite. And when he had called her, she stood before him.”</a:t>
            </a:r>
          </a:p>
          <a:p>
            <a:r>
              <a:rPr lang="en-US" sz="3600" dirty="0">
                <a:solidFill>
                  <a:schemeClr val="tx1"/>
                </a:solidFill>
              </a:rPr>
              <a:t>Was with Elisha in Shunem (</a:t>
            </a:r>
            <a:r>
              <a:rPr lang="en-US" sz="3600" dirty="0">
                <a:solidFill>
                  <a:srgbClr val="FFFF00"/>
                </a:solidFill>
              </a:rPr>
              <a:t>2 Kings 4:8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  <a:p>
            <a:r>
              <a:rPr lang="en-US" sz="3600" dirty="0">
                <a:solidFill>
                  <a:schemeClr val="tx1"/>
                </a:solidFill>
              </a:rPr>
              <a:t>Was involved with Elisha and the Shunammite woman (</a:t>
            </a:r>
            <a:r>
              <a:rPr lang="en-US" sz="3600" dirty="0">
                <a:solidFill>
                  <a:srgbClr val="FFFF00"/>
                </a:solidFill>
              </a:rPr>
              <a:t>2 Kings 4:12-16</a:t>
            </a:r>
            <a:r>
              <a:rPr lang="en-US" sz="3600" dirty="0">
                <a:solidFill>
                  <a:schemeClr val="tx1"/>
                </a:solidFill>
              </a:rPr>
              <a:t>)</a:t>
            </a:r>
          </a:p>
          <a:p>
            <a:r>
              <a:rPr lang="en-US" sz="3600" dirty="0">
                <a:solidFill>
                  <a:schemeClr val="tx1"/>
                </a:solidFill>
              </a:rPr>
              <a:t>He was serving in some critical roles!</a:t>
            </a:r>
          </a:p>
        </p:txBody>
      </p:sp>
    </p:spTree>
    <p:extLst>
      <p:ext uri="{BB962C8B-B14F-4D97-AF65-F5344CB8AC3E}">
        <p14:creationId xmlns:p14="http://schemas.microsoft.com/office/powerpoint/2010/main" val="1057719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4EA8D1-4FED-2A42-7A93-71B7789DE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Naaman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7E2CF-36DA-61EA-1687-EFCED36008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930" y="1732450"/>
            <a:ext cx="8352148" cy="4712059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2 Kings 5:1</a:t>
            </a:r>
            <a:r>
              <a:rPr lang="en-US" sz="3600" dirty="0">
                <a:solidFill>
                  <a:schemeClr val="tx1"/>
                </a:solidFill>
              </a:rPr>
              <a:t>, “Now Naaman, captain of the host of the king of Syria, was a great man with his master, and honorable, because by him Jehovah had given victory unto Syria: he was also a mighty man of valor, but he was a leper.”</a:t>
            </a:r>
          </a:p>
          <a:p>
            <a:r>
              <a:rPr lang="en-US" sz="3600" dirty="0">
                <a:solidFill>
                  <a:schemeClr val="tx1"/>
                </a:solidFill>
              </a:rPr>
              <a:t>Naaman was in a notable position of honor with a reputation to follow</a:t>
            </a:r>
          </a:p>
        </p:txBody>
      </p:sp>
    </p:spTree>
    <p:extLst>
      <p:ext uri="{BB962C8B-B14F-4D97-AF65-F5344CB8AC3E}">
        <p14:creationId xmlns:p14="http://schemas.microsoft.com/office/powerpoint/2010/main" val="3045642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Backstory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803" y="1732450"/>
            <a:ext cx="8663233" cy="4967514"/>
          </a:xfrm>
          <a:effectLst/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600" dirty="0">
                <a:solidFill>
                  <a:srgbClr val="FFFF00"/>
                </a:solidFill>
              </a:rPr>
              <a:t>2 Kings 5:1-19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Syria took a little maiden captive of Israel (verse 2)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She waited on Naaman’s wife (verse 2)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She told her mistress that a prophet in Samaria could heal Naaman (verse 3)</a:t>
            </a:r>
          </a:p>
          <a:p>
            <a:pPr>
              <a:spcAft>
                <a:spcPts val="0"/>
              </a:spcAft>
            </a:pPr>
            <a:r>
              <a:rPr lang="en-US" sz="3600" dirty="0">
                <a:solidFill>
                  <a:schemeClr val="tx1"/>
                </a:solidFill>
              </a:rPr>
              <a:t>A letter was sent to the King of Israel (verse 5)</a:t>
            </a:r>
          </a:p>
        </p:txBody>
      </p:sp>
    </p:spTree>
    <p:extLst>
      <p:ext uri="{BB962C8B-B14F-4D97-AF65-F5344CB8AC3E}">
        <p14:creationId xmlns:p14="http://schemas.microsoft.com/office/powerpoint/2010/main" val="3021324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Backstory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5" y="1732450"/>
            <a:ext cx="8946036" cy="5087547"/>
          </a:xfrm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2 Kings 5:1-19</a:t>
            </a:r>
          </a:p>
          <a:p>
            <a:r>
              <a:rPr lang="en-US" sz="3600" dirty="0">
                <a:solidFill>
                  <a:schemeClr val="tx1"/>
                </a:solidFill>
              </a:rPr>
              <a:t>The King of Israel thought the King of Syria was trying to cause a quarrel (verse 7)</a:t>
            </a:r>
          </a:p>
          <a:p>
            <a:r>
              <a:rPr lang="en-US" sz="3600" dirty="0">
                <a:solidFill>
                  <a:schemeClr val="tx1"/>
                </a:solidFill>
              </a:rPr>
              <a:t>Elisha received news of this and told the King he was willing to see Naaman</a:t>
            </a:r>
            <a:br>
              <a:rPr lang="en-US" sz="3600" dirty="0">
                <a:solidFill>
                  <a:schemeClr val="tx1"/>
                </a:solidFill>
              </a:rPr>
            </a:br>
            <a:r>
              <a:rPr lang="en-US" sz="3600" dirty="0">
                <a:solidFill>
                  <a:schemeClr val="tx1"/>
                </a:solidFill>
              </a:rPr>
              <a:t>(verses 8-9)</a:t>
            </a:r>
          </a:p>
          <a:p>
            <a:r>
              <a:rPr lang="en-US" sz="3600" dirty="0">
                <a:solidFill>
                  <a:schemeClr val="tx1"/>
                </a:solidFill>
              </a:rPr>
              <a:t>Naaman told to dip seven times in the Jordan (verse 10)</a:t>
            </a:r>
          </a:p>
        </p:txBody>
      </p:sp>
    </p:spTree>
    <p:extLst>
      <p:ext uri="{BB962C8B-B14F-4D97-AF65-F5344CB8AC3E}">
        <p14:creationId xmlns:p14="http://schemas.microsoft.com/office/powerpoint/2010/main" val="19266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Backstory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975" y="1657034"/>
            <a:ext cx="8880050" cy="5170646"/>
          </a:xfrm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rgbClr val="FFFF00"/>
                </a:solidFill>
              </a:rPr>
              <a:t>2 Kings 5:1-19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“Behold, I thought …” (verse 11)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His servant spoke to him and Naaman relented, following the prophet’s instructions, being cleansed (verses 12-14)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Naaman offered a present to Elisha (verse 15)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Elisha refused (verse 16)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Naaman asked for God’s pardon when he had to bow before Rimmon at his master’s request</a:t>
            </a:r>
            <a:br>
              <a:rPr lang="en-US" sz="3000" dirty="0">
                <a:solidFill>
                  <a:schemeClr val="tx1"/>
                </a:solidFill>
              </a:rPr>
            </a:br>
            <a:r>
              <a:rPr lang="en-US" sz="3000" dirty="0">
                <a:solidFill>
                  <a:schemeClr val="tx1"/>
                </a:solidFill>
              </a:rPr>
              <a:t>(verses 17-19)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3000" dirty="0">
                <a:solidFill>
                  <a:schemeClr val="tx1"/>
                </a:solidFill>
              </a:rPr>
              <a:t>He departs a little way (verse 19)</a:t>
            </a:r>
          </a:p>
        </p:txBody>
      </p:sp>
    </p:spTree>
    <p:extLst>
      <p:ext uri="{BB962C8B-B14F-4D97-AF65-F5344CB8AC3E}">
        <p14:creationId xmlns:p14="http://schemas.microsoft.com/office/powerpoint/2010/main" val="122116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F15EF-34CF-B5F1-E2CC-F9FD7453A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46" y="679327"/>
            <a:ext cx="7765322" cy="830997"/>
          </a:xfrm>
        </p:spPr>
        <p:txBody>
          <a:bodyPr>
            <a:spAutoFit/>
          </a:bodyPr>
          <a:lstStyle/>
          <a:p>
            <a:r>
              <a:rPr lang="en-US" sz="4800" b="1" dirty="0">
                <a:solidFill>
                  <a:schemeClr val="tx1"/>
                </a:solidFill>
                <a:effectLst/>
              </a:rPr>
              <a:t>The Backstory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FDE93-60ED-625F-59F0-6DFB55311C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346" y="1732450"/>
            <a:ext cx="7765322" cy="4345805"/>
          </a:xfrm>
          <a:effectLst/>
        </p:spPr>
        <p:txBody>
          <a:bodyPr>
            <a:spAutoFit/>
          </a:bodyPr>
          <a:lstStyle/>
          <a:p>
            <a:r>
              <a:rPr lang="en-US" sz="3600" dirty="0">
                <a:solidFill>
                  <a:srgbClr val="FFFF00"/>
                </a:solidFill>
              </a:rPr>
              <a:t>2 Kings 5:20-27</a:t>
            </a:r>
          </a:p>
          <a:p>
            <a:r>
              <a:rPr lang="en-US" sz="3600" dirty="0">
                <a:solidFill>
                  <a:schemeClr val="tx1"/>
                </a:solidFill>
              </a:rPr>
              <a:t>Gehazi is not satisfied with his master’s decision (verses 20-21)</a:t>
            </a:r>
          </a:p>
          <a:p>
            <a:r>
              <a:rPr lang="en-US" sz="3600" dirty="0">
                <a:solidFill>
                  <a:schemeClr val="tx1"/>
                </a:solidFill>
              </a:rPr>
              <a:t>He decides to take matters into his own hands and deceive Naaman to obtain the gifts intended for Elisha (verses 21-24)</a:t>
            </a:r>
          </a:p>
        </p:txBody>
      </p:sp>
    </p:spTree>
    <p:extLst>
      <p:ext uri="{BB962C8B-B14F-4D97-AF65-F5344CB8AC3E}">
        <p14:creationId xmlns:p14="http://schemas.microsoft.com/office/powerpoint/2010/main" val="253268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ate">
  <a:themeElements>
    <a:clrScheme name="Slate">
      <a:dk1>
        <a:sysClr val="windowText" lastClr="000000"/>
      </a:dk1>
      <a:lt1>
        <a:sysClr val="window" lastClr="FFFFFF"/>
      </a:lt1>
      <a:dk2>
        <a:srgbClr val="212123"/>
      </a:dk2>
      <a:lt2>
        <a:srgbClr val="DADADA"/>
      </a:lt2>
      <a:accent1>
        <a:srgbClr val="BC451B"/>
      </a:accent1>
      <a:accent2>
        <a:srgbClr val="D3BA68"/>
      </a:accent2>
      <a:accent3>
        <a:srgbClr val="BB8640"/>
      </a:accent3>
      <a:accent4>
        <a:srgbClr val="AD9277"/>
      </a:accent4>
      <a:accent5>
        <a:srgbClr val="A55A43"/>
      </a:accent5>
      <a:accent6>
        <a:srgbClr val="AD9D7B"/>
      </a:accent6>
      <a:hlink>
        <a:srgbClr val="E98052"/>
      </a:hlink>
      <a:folHlink>
        <a:srgbClr val="F4B69B"/>
      </a:folHlink>
    </a:clrScheme>
    <a:fontScheme name="Slate">
      <a:maj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sto MT" panose="02040603050505030304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ate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hardEdge"/>
          </a:sp3d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lumMod val="80000"/>
              </a:schemeClr>
              <a:schemeClr val="phClr">
                <a:tint val="98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te" id="{C3F70B94-7CE9-428E-ADC1-3269CC2C3385}" vid="{3F2DE9A5-64E6-437C-A389-CC4477E817E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TM04033929[[fn=Slate]]</Template>
  <TotalTime>1504</TotalTime>
  <Words>1574</Words>
  <Application>Microsoft Office PowerPoint</Application>
  <PresentationFormat>On-screen Show (4:3)</PresentationFormat>
  <Paragraphs>111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Calisto MT</vt:lpstr>
      <vt:lpstr>Wingdings 2</vt:lpstr>
      <vt:lpstr>Slate</vt:lpstr>
      <vt:lpstr>The Sins of Gehazi</vt:lpstr>
      <vt:lpstr>Historical Background</vt:lpstr>
      <vt:lpstr>Elisha </vt:lpstr>
      <vt:lpstr>Gehazi</vt:lpstr>
      <vt:lpstr>Naaman </vt:lpstr>
      <vt:lpstr>The Backstory</vt:lpstr>
      <vt:lpstr>The Backstory</vt:lpstr>
      <vt:lpstr>The Backstory</vt:lpstr>
      <vt:lpstr>The Backstory</vt:lpstr>
      <vt:lpstr>The Backstory</vt:lpstr>
      <vt:lpstr>The Sins of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Lessons from Gehazi</vt:lpstr>
      <vt:lpstr>The Bigger Lesson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Sins Of Gehazi</dc:title>
  <dc:creator>James Hicks</dc:creator>
  <cp:lastModifiedBy>Richard Lidh</cp:lastModifiedBy>
  <cp:revision>144</cp:revision>
  <cp:lastPrinted>2023-07-08T18:25:42Z</cp:lastPrinted>
  <dcterms:created xsi:type="dcterms:W3CDTF">2022-06-25T04:12:53Z</dcterms:created>
  <dcterms:modified xsi:type="dcterms:W3CDTF">2023-07-09T00:39:16Z</dcterms:modified>
</cp:coreProperties>
</file>